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61" r:id="rId3"/>
    <p:sldId id="263" r:id="rId4"/>
    <p:sldId id="262" r:id="rId5"/>
    <p:sldId id="264" r:id="rId6"/>
    <p:sldId id="281" r:id="rId7"/>
    <p:sldId id="265" r:id="rId8"/>
    <p:sldId id="272" r:id="rId9"/>
    <p:sldId id="267" r:id="rId10"/>
    <p:sldId id="266" r:id="rId11"/>
    <p:sldId id="268" r:id="rId12"/>
    <p:sldId id="273" r:id="rId13"/>
    <p:sldId id="270" r:id="rId14"/>
    <p:sldId id="269" r:id="rId15"/>
    <p:sldId id="271" r:id="rId16"/>
    <p:sldId id="274" r:id="rId17"/>
    <p:sldId id="275" r:id="rId18"/>
    <p:sldId id="276" r:id="rId19"/>
    <p:sldId id="277" r:id="rId20"/>
    <p:sldId id="278" r:id="rId21"/>
    <p:sldId id="279" r:id="rId22"/>
    <p:sldId id="257" r:id="rId23"/>
    <p:sldId id="285" r:id="rId24"/>
    <p:sldId id="282" r:id="rId25"/>
    <p:sldId id="258" r:id="rId26"/>
    <p:sldId id="280" r:id="rId27"/>
    <p:sldId id="283" r:id="rId28"/>
    <p:sldId id="28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272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87" d="100"/>
          <a:sy n="87" d="100"/>
        </p:scale>
        <p:origin x="900" y="8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10366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785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9808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14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671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507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319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857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18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327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116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8FCD8-1EFB-4904-AE26-109DBC058C31}" type="datetimeFigureOut">
              <a:rPr lang="en-US" smtClean="0"/>
              <a:t>07-Oct-21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2B81F-0E00-4A22-AD57-5318847185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3846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1.gif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5" Type="http://schemas.openxmlformats.org/officeDocument/2006/relationships/image" Target="../media/image9.jp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50426" y="2497976"/>
            <a:ext cx="38983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SORT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25237" y="-2180012"/>
            <a:ext cx="77415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SELECTION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23307" y="2497976"/>
            <a:ext cx="38983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ING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92216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0.572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863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0 L 3.33333E-6 0.1356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8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 L 4.375E-6 0.1356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23662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29952" y="2568388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>
            <a:off x="4942782" y="2144804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>
            <a:off x="7379374" y="214480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006752" y="2144805"/>
            <a:ext cx="2565436" cy="174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566422" y="1775473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9777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23662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29952" y="2568388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76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3.7037E-7 L 0.07851 -3.7037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839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15316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0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839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15316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0458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839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15316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5746368" y="2249877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7379374" y="2249877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5810338" y="2249878"/>
            <a:ext cx="1763835" cy="174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5987031" y="1873361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2561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839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15316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84931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2.59259E-6 L 0.07981 -0.003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84" y="-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50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148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97625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69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50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148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5976257" y="2522234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6554992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8187998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6618962" y="2194036"/>
            <a:ext cx="1763835" cy="174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6795655" y="1817519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5308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50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148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779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6802707" y="2560981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7387911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8206050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7451882" y="2194036"/>
            <a:ext cx="944904" cy="174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19110" y="1817519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3118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50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93796" y="2898182"/>
            <a:ext cx="821410" cy="821410"/>
          </a:xfrm>
          <a:prstGeom prst="rect">
            <a:avLst/>
          </a:prstGeom>
          <a:solidFill>
            <a:srgbClr val="F52727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148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779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7609655" y="2560981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Down Arrow 12"/>
          <p:cNvSpPr/>
          <p:nvPr/>
        </p:nvSpPr>
        <p:spPr>
          <a:xfrm>
            <a:off x="8216253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Down Arrow 13"/>
          <p:cNvSpPr/>
          <p:nvPr/>
        </p:nvSpPr>
        <p:spPr>
          <a:xfrm>
            <a:off x="9034392" y="2194035"/>
            <a:ext cx="255494" cy="5513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8280224" y="2194036"/>
            <a:ext cx="944904" cy="174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047452" y="1817519"/>
            <a:ext cx="1410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Swap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8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05409" y="3461495"/>
            <a:ext cx="38983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SORT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25237" y="1927039"/>
            <a:ext cx="774152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SELECTION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504502" y="3479742"/>
            <a:ext cx="38983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S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36086" y="3479742"/>
            <a:ext cx="3898347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500" dirty="0" smtClean="0">
                <a:solidFill>
                  <a:schemeClr val="accent5">
                    <a:lumMod val="20000"/>
                    <a:lumOff val="80000"/>
                  </a:schemeClr>
                </a:solidFill>
                <a:latin typeface=".VnVogue" panose="020B7200000000000000" pitchFamily="34" charset="0"/>
              </a:rPr>
              <a:t>ING</a:t>
            </a:r>
            <a:endParaRPr lang="en-US" sz="11500" dirty="0">
              <a:solidFill>
                <a:schemeClr val="accent5">
                  <a:lumMod val="20000"/>
                  <a:lumOff val="80000"/>
                </a:schemeClr>
              </a:solidFill>
              <a:latin typeface=".VnVogue" panose="020B7200000000000000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99756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4.44444E-6 L -0.41146 -0.0034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573" y="-185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2.22222E-6 L 0.08359 -0.000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3250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93796" y="2898182"/>
            <a:ext cx="821410" cy="821410"/>
          </a:xfrm>
          <a:prstGeom prst="rect">
            <a:avLst/>
          </a:prstGeom>
          <a:solidFill>
            <a:srgbClr val="F52727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15148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618951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977937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rgbClr val="F5272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8431065" y="2560981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29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" y="2615184"/>
            <a:ext cx="12045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 </a:t>
            </a:r>
            <a:r>
              <a:rPr lang="en-US" sz="8000" i="1" dirty="0">
                <a:solidFill>
                  <a:schemeClr val="bg1"/>
                </a:solidFill>
              </a:rPr>
              <a:t>Selection sorts </a:t>
            </a:r>
            <a:r>
              <a:rPr lang="en-US" sz="8000" dirty="0">
                <a:solidFill>
                  <a:schemeClr val="bg1"/>
                </a:solidFill>
              </a:rPr>
              <a:t>algorithm</a:t>
            </a:r>
          </a:p>
        </p:txBody>
      </p:sp>
    </p:spTree>
    <p:extLst>
      <p:ext uri="{BB962C8B-B14F-4D97-AF65-F5344CB8AC3E}">
        <p14:creationId xmlns:p14="http://schemas.microsoft.com/office/powerpoint/2010/main" val="16337280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779" y="0"/>
            <a:ext cx="12192000" cy="6858000"/>
          </a:xfrm>
          <a:prstGeom prst="rect">
            <a:avLst/>
          </a:prstGeom>
        </p:spPr>
      </p:pic>
      <p:sp>
        <p:nvSpPr>
          <p:cNvPr id="55" name="Flowchart: Process 54"/>
          <p:cNvSpPr/>
          <p:nvPr/>
        </p:nvSpPr>
        <p:spPr>
          <a:xfrm>
            <a:off x="6916187" y="448887"/>
            <a:ext cx="3773979" cy="369332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lowchart: Connector 1"/>
          <p:cNvSpPr/>
          <p:nvPr/>
        </p:nvSpPr>
        <p:spPr>
          <a:xfrm>
            <a:off x="5411586" y="448887"/>
            <a:ext cx="407322" cy="40732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916187" y="465926"/>
            <a:ext cx="36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Given list of integers. Ex: n = 3 5 8 1 4</a:t>
            </a:r>
          </a:p>
        </p:txBody>
      </p:sp>
      <p:cxnSp>
        <p:nvCxnSpPr>
          <p:cNvPr id="5" name="Straight Arrow Connector 4"/>
          <p:cNvCxnSpPr>
            <a:stCxn id="2" idx="4"/>
          </p:cNvCxnSpPr>
          <p:nvPr/>
        </p:nvCxnSpPr>
        <p:spPr>
          <a:xfrm>
            <a:off x="5615247" y="856211"/>
            <a:ext cx="0" cy="4904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Flowchart: Decision 5"/>
          <p:cNvSpPr/>
          <p:nvPr/>
        </p:nvSpPr>
        <p:spPr>
          <a:xfrm>
            <a:off x="4446268" y="2518344"/>
            <a:ext cx="2335875" cy="931025"/>
          </a:xfrm>
          <a:prstGeom prst="flowChartDecision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966852" y="2549671"/>
            <a:ext cx="12967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Compare</a:t>
            </a:r>
          </a:p>
          <a:p>
            <a:pPr algn="ctr"/>
            <a:r>
              <a:rPr lang="en-US" sz="1100" dirty="0"/>
              <a:t>Each elements from the wall to find the smallest</a:t>
            </a:r>
          </a:p>
        </p:txBody>
      </p:sp>
      <p:sp>
        <p:nvSpPr>
          <p:cNvPr id="9" name="Flowchart: Alternate Process 8"/>
          <p:cNvSpPr/>
          <p:nvPr/>
        </p:nvSpPr>
        <p:spPr>
          <a:xfrm>
            <a:off x="3815541" y="1346662"/>
            <a:ext cx="3599411" cy="756458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4006733" y="1431268"/>
            <a:ext cx="3333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Place the wall at the leftmost part of the bit(beginning with n0)</a:t>
            </a:r>
          </a:p>
        </p:txBody>
      </p:sp>
      <p:sp>
        <p:nvSpPr>
          <p:cNvPr id="11" name="Flowchart: Alternate Process 10"/>
          <p:cNvSpPr/>
          <p:nvPr/>
        </p:nvSpPr>
        <p:spPr>
          <a:xfrm>
            <a:off x="4509652" y="3898669"/>
            <a:ext cx="2211183" cy="498764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4650967" y="3847969"/>
            <a:ext cx="192855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Swap the smallest element with first element of unsorted list</a:t>
            </a:r>
          </a:p>
        </p:txBody>
      </p:sp>
      <p:sp>
        <p:nvSpPr>
          <p:cNvPr id="13" name="Flowchart: Alternate Process 12"/>
          <p:cNvSpPr/>
          <p:nvPr/>
        </p:nvSpPr>
        <p:spPr>
          <a:xfrm>
            <a:off x="4507577" y="4887884"/>
            <a:ext cx="2213258" cy="515389"/>
          </a:xfrm>
          <a:prstGeom prst="flowChartAlternate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4649930" y="4930134"/>
            <a:ext cx="192855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/>
              <a:t>Move the wall to the right exactly one element</a:t>
            </a:r>
          </a:p>
        </p:txBody>
      </p:sp>
      <p:cxnSp>
        <p:nvCxnSpPr>
          <p:cNvPr id="16" name="Straight Arrow Connector 15"/>
          <p:cNvCxnSpPr>
            <a:stCxn id="9" idx="2"/>
            <a:endCxn id="6" idx="0"/>
          </p:cNvCxnSpPr>
          <p:nvPr/>
        </p:nvCxnSpPr>
        <p:spPr>
          <a:xfrm flipH="1">
            <a:off x="5614206" y="2103120"/>
            <a:ext cx="1041" cy="415224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6" idx="2"/>
            <a:endCxn id="12" idx="0"/>
          </p:cNvCxnSpPr>
          <p:nvPr/>
        </p:nvCxnSpPr>
        <p:spPr>
          <a:xfrm>
            <a:off x="5614206" y="3449369"/>
            <a:ext cx="1037" cy="39860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3" idx="0"/>
          </p:cNvCxnSpPr>
          <p:nvPr/>
        </p:nvCxnSpPr>
        <p:spPr>
          <a:xfrm flipH="1">
            <a:off x="5614206" y="4448133"/>
            <a:ext cx="1037" cy="43975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3" idx="2"/>
          </p:cNvCxnSpPr>
          <p:nvPr/>
        </p:nvCxnSpPr>
        <p:spPr>
          <a:xfrm flipH="1">
            <a:off x="5614205" y="5403273"/>
            <a:ext cx="1" cy="50707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2793076" y="5910349"/>
            <a:ext cx="2821129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flipV="1">
            <a:off x="2793076" y="2394065"/>
            <a:ext cx="0" cy="3516284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2793076" y="2385753"/>
            <a:ext cx="2821129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lowchart: Process 37"/>
          <p:cNvSpPr/>
          <p:nvPr/>
        </p:nvSpPr>
        <p:spPr>
          <a:xfrm>
            <a:off x="299258" y="3449369"/>
            <a:ext cx="2064152" cy="540740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369913" y="3540192"/>
            <a:ext cx="19228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Return for another loop</a:t>
            </a:r>
          </a:p>
        </p:txBody>
      </p:sp>
      <p:cxnSp>
        <p:nvCxnSpPr>
          <p:cNvPr id="40" name="Straight Arrow Connector 39"/>
          <p:cNvCxnSpPr>
            <a:stCxn id="38" idx="3"/>
          </p:cNvCxnSpPr>
          <p:nvPr/>
        </p:nvCxnSpPr>
        <p:spPr>
          <a:xfrm flipV="1">
            <a:off x="2363410" y="3714003"/>
            <a:ext cx="429666" cy="5736"/>
          </a:xfrm>
          <a:prstGeom prst="straightConnector1">
            <a:avLst/>
          </a:prstGeom>
          <a:ln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5681744" y="3420996"/>
            <a:ext cx="831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[True]</a:t>
            </a:r>
          </a:p>
        </p:txBody>
      </p:sp>
      <p:cxnSp>
        <p:nvCxnSpPr>
          <p:cNvPr id="48" name="Straight Arrow Connector 47"/>
          <p:cNvCxnSpPr>
            <a:stCxn id="6" idx="3"/>
          </p:cNvCxnSpPr>
          <p:nvPr/>
        </p:nvCxnSpPr>
        <p:spPr>
          <a:xfrm flipV="1">
            <a:off x="6782143" y="2983856"/>
            <a:ext cx="1613712" cy="1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Flowchart: Connector 49"/>
          <p:cNvSpPr/>
          <p:nvPr/>
        </p:nvSpPr>
        <p:spPr>
          <a:xfrm>
            <a:off x="8395855" y="2780194"/>
            <a:ext cx="407322" cy="407324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lowchart: Connector 51"/>
          <p:cNvSpPr/>
          <p:nvPr/>
        </p:nvSpPr>
        <p:spPr>
          <a:xfrm>
            <a:off x="8421048" y="2816897"/>
            <a:ext cx="356936" cy="333918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7" name="Straight Arrow Connector 56"/>
          <p:cNvCxnSpPr>
            <a:stCxn id="3" idx="1"/>
            <a:endCxn id="2" idx="6"/>
          </p:cNvCxnSpPr>
          <p:nvPr/>
        </p:nvCxnSpPr>
        <p:spPr>
          <a:xfrm flipH="1">
            <a:off x="5818908" y="650592"/>
            <a:ext cx="1097279" cy="1957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Flowchart: Process 59"/>
          <p:cNvSpPr/>
          <p:nvPr/>
        </p:nvSpPr>
        <p:spPr>
          <a:xfrm>
            <a:off x="7360921" y="3864593"/>
            <a:ext cx="2477190" cy="449163"/>
          </a:xfrm>
          <a:prstGeom prst="flowChartProcess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/>
          <p:cNvSpPr txBox="1"/>
          <p:nvPr/>
        </p:nvSpPr>
        <p:spPr>
          <a:xfrm>
            <a:off x="7560426" y="3883588"/>
            <a:ext cx="2277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Returned: sorted list</a:t>
            </a:r>
          </a:p>
        </p:txBody>
      </p:sp>
      <p:cxnSp>
        <p:nvCxnSpPr>
          <p:cNvPr id="62" name="Straight Arrow Connector 61"/>
          <p:cNvCxnSpPr>
            <a:stCxn id="60" idx="0"/>
            <a:endCxn id="50" idx="4"/>
          </p:cNvCxnSpPr>
          <p:nvPr/>
        </p:nvCxnSpPr>
        <p:spPr>
          <a:xfrm flipV="1">
            <a:off x="8599516" y="3187518"/>
            <a:ext cx="0" cy="677075"/>
          </a:xfrm>
          <a:prstGeom prst="straightConnector1">
            <a:avLst/>
          </a:prstGeom>
          <a:ln w="28575">
            <a:solidFill>
              <a:schemeClr val="bg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6916187" y="2549671"/>
            <a:ext cx="84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[False]</a:t>
            </a:r>
          </a:p>
        </p:txBody>
      </p:sp>
    </p:spTree>
    <p:extLst>
      <p:ext uri="{BB962C8B-B14F-4D97-AF65-F5344CB8AC3E}">
        <p14:creationId xmlns:p14="http://schemas.microsoft.com/office/powerpoint/2010/main" val="3489189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4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63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8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3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3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4" dur="500" tmFilter="0, 0; .2, .5; .8, .5; 1, 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5" dur="250" autoRev="1" fill="hold"/>
                                        <p:tgtEl>
                                          <p:spTgt spid="3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6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7" dur="500" tmFilter="0, 0; .2, .5; .8, .5; 1, 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8" dur="250" autoRev="1" fill="hold"/>
                                        <p:tgtEl>
                                          <p:spTgt spid="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20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1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39" dur="500" tmFilter="0, 0; .2, .5; .8, .5; 1, 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0" dur="250" autoRev="1" fill="hold"/>
                                        <p:tgtEl>
                                          <p:spTgt spid="6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500" tmFilter="0, 0; .2, .5; .8, .5; 1, 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3" dur="250" autoRev="1" fill="hold"/>
                                        <p:tgtEl>
                                          <p:spTgt spid="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2" grpId="0" animBg="1"/>
      <p:bldP spid="3" grpId="0"/>
      <p:bldP spid="6" grpId="0" animBg="1"/>
      <p:bldP spid="7" grpId="0"/>
      <p:bldP spid="9" grpId="0" animBg="1"/>
      <p:bldP spid="10" grpId="0"/>
      <p:bldP spid="11" grpId="0" animBg="1"/>
      <p:bldP spid="12" grpId="0"/>
      <p:bldP spid="13" grpId="0" animBg="1"/>
      <p:bldP spid="14" grpId="0"/>
      <p:bldP spid="38" grpId="0" animBg="1"/>
      <p:bldP spid="41" grpId="0"/>
      <p:bldP spid="41" grpId="1"/>
      <p:bldP spid="50" grpId="0" animBg="1"/>
      <p:bldP spid="52" grpId="0" animBg="1"/>
      <p:bldP spid="60" grpId="0" animBg="1"/>
      <p:bldP spid="59" grpId="0"/>
      <p:bldP spid="63" grpId="0"/>
      <p:bldP spid="6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00559" y="22748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E4E6EB"/>
                </a:solidFill>
                <a:latin typeface="inherit"/>
              </a:rPr>
              <a:t>The select the option function (array, size)</a:t>
            </a:r>
          </a:p>
          <a:p>
            <a:r>
              <a:rPr lang="en-US" dirty="0">
                <a:solidFill>
                  <a:srgbClr val="E4E6EB"/>
                </a:solidFill>
                <a:latin typeface="inherit"/>
              </a:rPr>
              <a:t>Repeat (size - 1) times</a:t>
            </a:r>
          </a:p>
          <a:p>
            <a:r>
              <a:rPr lang="en-US" dirty="0">
                <a:solidFill>
                  <a:srgbClr val="E4E6EB"/>
                </a:solidFill>
                <a:latin typeface="inherit"/>
              </a:rPr>
              <a:t>Set the element not being sorted at least the first element</a:t>
            </a:r>
          </a:p>
          <a:p>
            <a:r>
              <a:rPr lang="en-US" dirty="0">
                <a:solidFill>
                  <a:srgbClr val="E4E6EB"/>
                </a:solidFill>
                <a:latin typeface="inherit"/>
              </a:rPr>
              <a:t>Use the </a:t>
            </a:r>
            <a:r>
              <a:rPr lang="en-US" dirty="0" smtClean="0">
                <a:solidFill>
                  <a:srgbClr val="E4E6EB"/>
                </a:solidFill>
                <a:latin typeface="inherit"/>
              </a:rPr>
              <a:t>loops for </a:t>
            </a:r>
            <a:r>
              <a:rPr lang="en-US" dirty="0">
                <a:solidFill>
                  <a:srgbClr val="E4E6EB"/>
                </a:solidFill>
                <a:latin typeface="inherit"/>
              </a:rPr>
              <a:t>each section</a:t>
            </a:r>
          </a:p>
          <a:p>
            <a:r>
              <a:rPr lang="en-US" dirty="0">
                <a:solidFill>
                  <a:srgbClr val="E4E6EB"/>
                </a:solidFill>
                <a:latin typeface="inherit"/>
              </a:rPr>
              <a:t>if element </a:t>
            </a:r>
            <a:r>
              <a:rPr lang="en-US" dirty="0" smtClean="0">
                <a:solidFill>
                  <a:srgbClr val="E4E6EB"/>
                </a:solidFill>
                <a:latin typeface="inherit"/>
              </a:rPr>
              <a:t>&lt; small </a:t>
            </a:r>
            <a:r>
              <a:rPr lang="en-US" dirty="0">
                <a:solidFill>
                  <a:srgbClr val="E4E6EB"/>
                </a:solidFill>
                <a:latin typeface="inherit"/>
              </a:rPr>
              <a:t>element</a:t>
            </a:r>
          </a:p>
          <a:p>
            <a:r>
              <a:rPr lang="en-US" dirty="0">
                <a:solidFill>
                  <a:srgbClr val="E4E6EB"/>
                </a:solidFill>
                <a:latin typeface="inherit"/>
              </a:rPr>
              <a:t>Set small section of the element</a:t>
            </a:r>
          </a:p>
          <a:p>
            <a:r>
              <a:rPr lang="en-US" dirty="0">
                <a:solidFill>
                  <a:srgbClr val="E4E6EB"/>
                </a:solidFill>
                <a:latin typeface="inherit"/>
              </a:rPr>
              <a:t>Minimal change of element with first unsorted position</a:t>
            </a:r>
          </a:p>
          <a:p>
            <a:r>
              <a:rPr lang="en-US" dirty="0">
                <a:solidFill>
                  <a:srgbClr val="E4E6EB"/>
                </a:solidFill>
                <a:latin typeface="inherit"/>
              </a:rPr>
              <a:t>End function</a:t>
            </a:r>
            <a:endParaRPr lang="vi-VN" b="0" i="0" dirty="0">
              <a:solidFill>
                <a:srgbClr val="E4E6EB"/>
              </a:solidFill>
              <a:effectLst/>
              <a:latin typeface="inheri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00559" y="462708"/>
            <a:ext cx="48694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</a:rPr>
              <a:t>Pseudocode</a:t>
            </a:r>
            <a:endParaRPr 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251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15 Sorting Algorithms in 6 Minute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95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674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813617-636E-41D5-9D91-9A059BEDA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420812" y="212044"/>
            <a:ext cx="1520345" cy="12483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970756-2B5C-45CF-A381-220A5A717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14" y="212044"/>
            <a:ext cx="1520346" cy="12483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A0E4BB-571C-4842-B6C3-9E5648C81696}"/>
              </a:ext>
            </a:extLst>
          </p:cNvPr>
          <p:cNvSpPr/>
          <p:nvPr/>
        </p:nvSpPr>
        <p:spPr>
          <a:xfrm>
            <a:off x="356859" y="1460422"/>
            <a:ext cx="1267655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Advantages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6C5FAC5-D474-4E7F-B98C-B663B07032DB}"/>
              </a:ext>
            </a:extLst>
          </p:cNvPr>
          <p:cNvSpPr/>
          <p:nvPr/>
        </p:nvSpPr>
        <p:spPr>
          <a:xfrm>
            <a:off x="10420812" y="1371422"/>
            <a:ext cx="1561004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b="1" cap="none" spc="0" dirty="0">
                <a:ln/>
                <a:solidFill>
                  <a:schemeClr val="accent4"/>
                </a:solidFill>
                <a:effectLst/>
              </a:rPr>
              <a:t>Disadvantages</a:t>
            </a:r>
            <a:endParaRPr lang="en-US" sz="4800" b="1" cap="none" spc="0" dirty="0">
              <a:ln/>
              <a:solidFill>
                <a:schemeClr val="accent4"/>
              </a:solidFill>
              <a:effectLst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3988A38-AB87-45F7-B765-E4702A8260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6088"/>
            <a:ext cx="1981372" cy="40084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1DC77A1-86DE-4A14-B5DC-98E15926FD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210628" y="1460422"/>
            <a:ext cx="1981372" cy="40084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2B8FB6C-B56C-4781-B645-8A96670E27F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7007604" y="3302690"/>
            <a:ext cx="3962811" cy="93482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85DCF9-B4E8-497E-A443-8387AA535A9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1221585" y="3312459"/>
            <a:ext cx="3962811" cy="12422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BE31FC-CFAB-49C3-95E4-B7868143339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1288697" y="4699389"/>
            <a:ext cx="3895699" cy="105890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7738792-A341-4AE6-82BD-702E6A80A3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1221585" y="2143312"/>
            <a:ext cx="3962811" cy="93482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9093EFD-87C3-4999-8580-FE9CC4D6C82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7007604" y="4699390"/>
            <a:ext cx="3895699" cy="93482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06CDB39-70CC-491D-9F5A-0810A950EC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020" b="80831"/>
          <a:stretch/>
        </p:blipFill>
        <p:spPr>
          <a:xfrm>
            <a:off x="6912528" y="2054312"/>
            <a:ext cx="4057887" cy="93482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7B1D7A3D-4762-4B91-9B82-26A90907A18A}"/>
              </a:ext>
            </a:extLst>
          </p:cNvPr>
          <p:cNvSpPr/>
          <p:nvPr/>
        </p:nvSpPr>
        <p:spPr>
          <a:xfrm>
            <a:off x="2300845" y="2256779"/>
            <a:ext cx="2696187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That is performs well on</a:t>
            </a:r>
          </a:p>
          <a:p>
            <a:r>
              <a:rPr lang="en-US" sz="20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a small list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31B55F31-FCEE-43CD-B797-EFF97D3DF5A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1001" y="2290863"/>
            <a:ext cx="639717" cy="63971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685602D-83E4-4247-84DA-F0BAEB9FC9D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2179494" y="2242357"/>
            <a:ext cx="359210" cy="70788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5A491B6-C3CE-4001-82E3-F330A280985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9851418" y="3346179"/>
            <a:ext cx="359210" cy="70788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66601FA-043F-4915-B020-DF776277C21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2179494" y="4812856"/>
            <a:ext cx="359210" cy="82135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F48EF57-A169-4EAE-A9BE-E7A0E9193F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2179494" y="3425925"/>
            <a:ext cx="359210" cy="97773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8DB47BE6-9E31-471A-8CCF-8D0FC52FC7C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9851418" y="4831195"/>
            <a:ext cx="359210" cy="6463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68D55EF-89EE-46C8-BE2B-1E63AAF7BC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33" t="57334" r="36785" b="14441"/>
          <a:stretch/>
        </p:blipFill>
        <p:spPr>
          <a:xfrm>
            <a:off x="9851418" y="2167778"/>
            <a:ext cx="359210" cy="70788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BA09ABC3-776A-4EF8-B542-439C2FF2C253}"/>
              </a:ext>
            </a:extLst>
          </p:cNvPr>
          <p:cNvSpPr/>
          <p:nvPr/>
        </p:nvSpPr>
        <p:spPr>
          <a:xfrm>
            <a:off x="2342807" y="3271868"/>
            <a:ext cx="303971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Because it is an in-place sorting algorithm, no additional temporary storage is required b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eyond </a:t>
            </a:r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needed to hold the original list.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50A52B3-A55E-487D-A8CF-6DE18B9A10A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6997" y="3619661"/>
            <a:ext cx="1033961" cy="707887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8097C96-769F-4FD5-B19E-5C193FBDCD6F}"/>
              </a:ext>
            </a:extLst>
          </p:cNvPr>
          <p:cNvSpPr txBox="1"/>
          <p:nvPr/>
        </p:nvSpPr>
        <p:spPr>
          <a:xfrm rot="19434491">
            <a:off x="1114143" y="3575625"/>
            <a:ext cx="13033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 additional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CF92173-84F5-4519-830E-74BB07918EA5}"/>
              </a:ext>
            </a:extLst>
          </p:cNvPr>
          <p:cNvSpPr/>
          <p:nvPr/>
        </p:nvSpPr>
        <p:spPr>
          <a:xfrm>
            <a:off x="2485642" y="4689442"/>
            <a:ext cx="2793830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Its performance is easily influenced by the initial ordering of the items before the sorting process</a:t>
            </a:r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26" name="Picture 2" descr="Selection Sort">
            <a:extLst>
              <a:ext uri="{FF2B5EF4-FFF2-40B4-BE49-F238E27FC236}">
                <a16:creationId xmlns:a16="http://schemas.microsoft.com/office/drawing/2014/main" id="{41E78592-2948-4D2A-A058-A4056C9CB3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168" y="4954130"/>
            <a:ext cx="770326" cy="511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166F73F4-E9F9-4CF6-8A00-DFC618C16E40}"/>
              </a:ext>
            </a:extLst>
          </p:cNvPr>
          <p:cNvSpPr/>
          <p:nvPr/>
        </p:nvSpPr>
        <p:spPr>
          <a:xfrm>
            <a:off x="6889885" y="2176415"/>
            <a:ext cx="3485463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Its poor efficiency when dealing with a huge list of items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5AEDFAE8-928B-4565-B799-A5D3F5E8BBF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552" y="2291469"/>
            <a:ext cx="710349" cy="474158"/>
          </a:xfrm>
          <a:prstGeom prst="rect">
            <a:avLst/>
          </a:prstGeom>
        </p:spPr>
      </p:pic>
      <p:sp>
        <p:nvSpPr>
          <p:cNvPr id="46" name="Rectangle 45">
            <a:extLst>
              <a:ext uri="{FF2B5EF4-FFF2-40B4-BE49-F238E27FC236}">
                <a16:creationId xmlns:a16="http://schemas.microsoft.com/office/drawing/2014/main" id="{C861D48B-A0B3-458D-AA2E-EFD592A8D196}"/>
              </a:ext>
            </a:extLst>
          </p:cNvPr>
          <p:cNvSpPr/>
          <p:nvPr/>
        </p:nvSpPr>
        <p:spPr>
          <a:xfrm>
            <a:off x="7007604" y="3271868"/>
            <a:ext cx="34854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The selection sort requires </a:t>
            </a:r>
          </a:p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n-squared number of steps for sorting n elements</a:t>
            </a:r>
          </a:p>
        </p:txBody>
      </p:sp>
      <p:pic>
        <p:nvPicPr>
          <p:cNvPr id="1028" name="Picture 4" descr="N-Squared (@N_Squared_Apps) | Twitter">
            <a:extLst>
              <a:ext uri="{FF2B5EF4-FFF2-40B4-BE49-F238E27FC236}">
                <a16:creationId xmlns:a16="http://schemas.microsoft.com/office/drawing/2014/main" id="{A15773FC-E8C9-4C40-BA36-EC0F0F5B4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57715" y="3293772"/>
            <a:ext cx="812700" cy="8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2A90F740-6B00-45FB-860D-3D9C2DEE84F0}"/>
              </a:ext>
            </a:extLst>
          </p:cNvPr>
          <p:cNvSpPr/>
          <p:nvPr/>
        </p:nvSpPr>
        <p:spPr>
          <a:xfrm>
            <a:off x="7110651" y="4831195"/>
            <a:ext cx="3099977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Quick sort is much more efficient tha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 selection sort</a:t>
            </a:r>
            <a:endParaRPr lang="en-US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030" name="Picture 6" descr="Tìm hiểu thuật toán Quick Sort | CodeWebDao.Com">
            <a:extLst>
              <a:ext uri="{FF2B5EF4-FFF2-40B4-BE49-F238E27FC236}">
                <a16:creationId xmlns:a16="http://schemas.microsoft.com/office/drawing/2014/main" id="{379E6E13-0BE6-44C4-9347-FF282638D2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1" r="9949" b="3524"/>
          <a:stretch/>
        </p:blipFill>
        <p:spPr bwMode="auto">
          <a:xfrm>
            <a:off x="10136504" y="4874749"/>
            <a:ext cx="629103" cy="480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D35E35D6-0EA8-410B-9BF7-CFF39BB76ED4}"/>
              </a:ext>
            </a:extLst>
          </p:cNvPr>
          <p:cNvSpPr/>
          <p:nvPr/>
        </p:nvSpPr>
        <p:spPr>
          <a:xfrm>
            <a:off x="4013538" y="159726"/>
            <a:ext cx="41649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Selection Sort</a:t>
            </a:r>
          </a:p>
        </p:txBody>
      </p:sp>
    </p:spTree>
    <p:extLst>
      <p:ext uri="{BB962C8B-B14F-4D97-AF65-F5344CB8AC3E}">
        <p14:creationId xmlns:p14="http://schemas.microsoft.com/office/powerpoint/2010/main" val="12985511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8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7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" presetClass="entr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26" grpId="0"/>
      <p:bldP spid="35" grpId="0"/>
      <p:bldP spid="40" grpId="0"/>
      <p:bldP spid="41" grpId="0"/>
      <p:bldP spid="43" grpId="0"/>
      <p:bldP spid="46" grpId="0"/>
      <p:bldP spid="4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3152" y="1777902"/>
            <a:ext cx="1204569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 smtClean="0">
                <a:solidFill>
                  <a:schemeClr val="bg1"/>
                </a:solidFill>
              </a:rPr>
              <a:t> </a:t>
            </a:r>
            <a:r>
              <a:rPr lang="en-US" sz="8000" i="1" dirty="0" smtClean="0">
                <a:solidFill>
                  <a:schemeClr val="bg1"/>
                </a:solidFill>
              </a:rPr>
              <a:t>Q&amp;A</a:t>
            </a:r>
            <a:endParaRPr lang="en-US" sz="8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9150" y="2295009"/>
            <a:ext cx="2933700" cy="2642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42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-1127687" y="0"/>
            <a:ext cx="997423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/>
                </a:solidFill>
              </a:rPr>
              <a:t> </a:t>
            </a:r>
            <a:r>
              <a:rPr lang="en-US" sz="8000" dirty="0" smtClean="0">
                <a:solidFill>
                  <a:schemeClr val="bg1"/>
                </a:solidFill>
              </a:rPr>
              <a:t>Assignment </a:t>
            </a:r>
            <a:r>
              <a:rPr lang="en-US" sz="8000" dirty="0">
                <a:solidFill>
                  <a:schemeClr val="bg1"/>
                </a:solidFill>
              </a:rPr>
              <a:t>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277957" y="1447126"/>
            <a:ext cx="2743200" cy="1769799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Presentation:</a:t>
            </a:r>
          </a:p>
          <a:p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Đức</a:t>
            </a:r>
            <a:r>
              <a:rPr lang="en-US" dirty="0" smtClean="0"/>
              <a:t> </a:t>
            </a:r>
            <a:r>
              <a:rPr lang="en-US" dirty="0" err="1" smtClean="0"/>
              <a:t>Thành</a:t>
            </a:r>
            <a:endParaRPr lang="en-US" dirty="0" smtClean="0"/>
          </a:p>
          <a:p>
            <a:r>
              <a:rPr lang="en-US" dirty="0" err="1" smtClean="0"/>
              <a:t>Ngô</a:t>
            </a:r>
            <a:r>
              <a:rPr lang="en-US" dirty="0" smtClean="0"/>
              <a:t> </a:t>
            </a:r>
            <a:r>
              <a:rPr lang="en-US" dirty="0" err="1" smtClean="0"/>
              <a:t>Văn</a:t>
            </a:r>
            <a:r>
              <a:rPr lang="en-US" dirty="0" smtClean="0"/>
              <a:t> Long</a:t>
            </a:r>
          </a:p>
          <a:p>
            <a:r>
              <a:rPr lang="en-US" dirty="0" err="1" smtClean="0"/>
              <a:t>Nguyễn</a:t>
            </a:r>
            <a:r>
              <a:rPr lang="en-US" dirty="0" smtClean="0"/>
              <a:t> </a:t>
            </a:r>
            <a:r>
              <a:rPr lang="en-US" dirty="0" err="1" smtClean="0"/>
              <a:t>Hùng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endParaRPr lang="en-US" dirty="0" smtClean="0"/>
          </a:p>
          <a:p>
            <a:r>
              <a:rPr lang="en-US" dirty="0" err="1" smtClean="0"/>
              <a:t>Đinh</a:t>
            </a:r>
            <a:r>
              <a:rPr lang="en-US" dirty="0" smtClean="0"/>
              <a:t> </a:t>
            </a:r>
            <a:r>
              <a:rPr lang="en-US" dirty="0" err="1" smtClean="0"/>
              <a:t>Anh</a:t>
            </a:r>
            <a:r>
              <a:rPr lang="en-US" dirty="0" smtClean="0"/>
              <a:t> </a:t>
            </a:r>
            <a:r>
              <a:rPr lang="en-US" dirty="0" err="1" smtClean="0"/>
              <a:t>Quân</a:t>
            </a:r>
            <a:endParaRPr lang="en-US" dirty="0" smtClean="0"/>
          </a:p>
        </p:txBody>
      </p:sp>
      <p:sp>
        <p:nvSpPr>
          <p:cNvPr id="6" name="Rounded Rectangle 5"/>
          <p:cNvSpPr/>
          <p:nvPr/>
        </p:nvSpPr>
        <p:spPr>
          <a:xfrm>
            <a:off x="8714342" y="2555913"/>
            <a:ext cx="2928651" cy="1575412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PPT:</a:t>
            </a:r>
          </a:p>
          <a:p>
            <a:r>
              <a:rPr lang="en-US" dirty="0" err="1" smtClean="0"/>
              <a:t>Nguyễn</a:t>
            </a:r>
            <a:r>
              <a:rPr lang="en-US" dirty="0" smtClean="0"/>
              <a:t> Trung </a:t>
            </a:r>
            <a:r>
              <a:rPr lang="en-US" dirty="0" err="1" smtClean="0"/>
              <a:t>Thành</a:t>
            </a:r>
            <a:endParaRPr lang="en-US" dirty="0" smtClean="0"/>
          </a:p>
          <a:p>
            <a:r>
              <a:rPr lang="en-US" dirty="0" err="1" smtClean="0"/>
              <a:t>Lê</a:t>
            </a:r>
            <a:r>
              <a:rPr lang="en-US" dirty="0" smtClean="0"/>
              <a:t> </a:t>
            </a:r>
            <a:r>
              <a:rPr lang="en-US" dirty="0" err="1" smtClean="0"/>
              <a:t>Bá</a:t>
            </a:r>
            <a:r>
              <a:rPr lang="en-US" dirty="0" smtClean="0"/>
              <a:t> </a:t>
            </a:r>
            <a:r>
              <a:rPr lang="en-US" dirty="0" err="1" smtClean="0"/>
              <a:t>Khánh</a:t>
            </a:r>
            <a:r>
              <a:rPr lang="en-US" dirty="0" smtClean="0"/>
              <a:t> </a:t>
            </a:r>
            <a:r>
              <a:rPr lang="en-US" dirty="0" err="1" smtClean="0"/>
              <a:t>Trình</a:t>
            </a:r>
            <a:endParaRPr lang="en-US" dirty="0" smtClean="0"/>
          </a:p>
          <a:p>
            <a:r>
              <a:rPr lang="en-US" dirty="0" smtClean="0"/>
              <a:t>Record:</a:t>
            </a:r>
          </a:p>
          <a:p>
            <a:r>
              <a:rPr lang="en-US" dirty="0" err="1" smtClean="0"/>
              <a:t>Trần</a:t>
            </a:r>
            <a:r>
              <a:rPr lang="en-US" dirty="0" smtClean="0"/>
              <a:t> </a:t>
            </a:r>
            <a:r>
              <a:rPr lang="en-US" dirty="0" err="1" smtClean="0"/>
              <a:t>tiến</a:t>
            </a:r>
            <a:r>
              <a:rPr lang="en-US" dirty="0" smtClean="0"/>
              <a:t> </a:t>
            </a:r>
            <a:r>
              <a:rPr lang="en-US" dirty="0" err="1" smtClean="0"/>
              <a:t>Dũng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649995" y="4400530"/>
            <a:ext cx="2908453" cy="132824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Q&amp;A:</a:t>
            </a:r>
          </a:p>
          <a:p>
            <a:r>
              <a:rPr lang="vi-VN" dirty="0"/>
              <a:t>Phạm Sơn Nguyên </a:t>
            </a:r>
            <a:endParaRPr lang="en-US" dirty="0" smtClean="0"/>
          </a:p>
          <a:p>
            <a:r>
              <a:rPr lang="vi-VN" dirty="0" smtClean="0"/>
              <a:t>Nguyễn </a:t>
            </a:r>
            <a:r>
              <a:rPr lang="vi-VN" dirty="0"/>
              <a:t>Phong Lưu </a:t>
            </a:r>
            <a:endParaRPr lang="en-US" dirty="0" smtClean="0"/>
          </a:p>
          <a:p>
            <a:r>
              <a:rPr lang="vi-VN" dirty="0" smtClean="0"/>
              <a:t>Nguyễn </a:t>
            </a:r>
            <a:r>
              <a:rPr lang="vi-VN" dirty="0"/>
              <a:t>Ngọc </a:t>
            </a:r>
            <a:r>
              <a:rPr lang="vi-VN" dirty="0" smtClean="0"/>
              <a:t>Dương</a:t>
            </a:r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3037" y="1447126"/>
            <a:ext cx="3304143" cy="33041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780509" y="4254937"/>
            <a:ext cx="22601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GROUP 1</a:t>
            </a:r>
          </a:p>
          <a:p>
            <a:pPr algn="ctr"/>
            <a:r>
              <a:rPr lang="en-US" sz="1600" dirty="0" smtClean="0">
                <a:solidFill>
                  <a:schemeClr val="bg1"/>
                </a:solidFill>
              </a:rPr>
              <a:t>Leader: </a:t>
            </a:r>
            <a:r>
              <a:rPr lang="en-US" sz="1600" dirty="0" err="1" smtClean="0">
                <a:solidFill>
                  <a:schemeClr val="bg1"/>
                </a:solidFill>
              </a:rPr>
              <a:t>Trần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Tiến</a:t>
            </a:r>
            <a:r>
              <a:rPr lang="en-US" sz="1600" dirty="0" smtClean="0">
                <a:solidFill>
                  <a:schemeClr val="bg1"/>
                </a:solidFill>
              </a:rPr>
              <a:t> </a:t>
            </a:r>
            <a:r>
              <a:rPr lang="en-US" sz="1600" dirty="0" err="1" smtClean="0">
                <a:solidFill>
                  <a:schemeClr val="bg1"/>
                </a:solidFill>
              </a:rPr>
              <a:t>Dũng</a:t>
            </a:r>
            <a:endParaRPr 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185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29079" y="2820318"/>
            <a:ext cx="77338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</a:rPr>
              <a:t>THANK FOR WATCHING</a:t>
            </a:r>
            <a:endParaRPr 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74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65916" y="4397326"/>
            <a:ext cx="22601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 smtClean="0">
                <a:solidFill>
                  <a:schemeClr val="bg1"/>
                </a:solidFill>
              </a:rPr>
              <a:t>GROUP 1</a:t>
            </a:r>
            <a:endParaRPr lang="en-US" sz="4000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4951" y="1247418"/>
            <a:ext cx="3304143" cy="3304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44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1" y="2307401"/>
            <a:ext cx="2289191" cy="228919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1" y="2307401"/>
            <a:ext cx="2289191" cy="22891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90" y="2284404"/>
            <a:ext cx="2289191" cy="22891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389" y="2293510"/>
            <a:ext cx="2289191" cy="2289191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681207" y="5470902"/>
            <a:ext cx="241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Đinh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Quân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33657" y="1156262"/>
            <a:ext cx="241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Hùng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Anh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366500" y="5470901"/>
            <a:ext cx="241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Đức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Thành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366501" y="1156261"/>
            <a:ext cx="2417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Ngô</a:t>
            </a:r>
            <a:r>
              <a:rPr lang="en-US" sz="2400" dirty="0" smtClean="0">
                <a:solidFill>
                  <a:schemeClr val="bg1"/>
                </a:solidFill>
              </a:rPr>
              <a:t> Long</a:t>
            </a:r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913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11111E-6 L -0.37409 0.32708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8711" y="1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38685 -0.30023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349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39232 -0.30023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09" y="-1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7.40741E-7 L 0.3987 0.3261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35" y="16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17369" y="2828835"/>
            <a:ext cx="67572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chemeClr val="bg1"/>
                </a:solidFill>
              </a:rPr>
              <a:t>TABLE CONTENT</a:t>
            </a:r>
            <a:endParaRPr lang="en-US" sz="72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152040" y="1938930"/>
            <a:ext cx="81469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3200" dirty="0" smtClean="0">
                <a:solidFill>
                  <a:schemeClr val="bg1"/>
                </a:solidFill>
              </a:rPr>
              <a:t>Introduce </a:t>
            </a:r>
            <a:r>
              <a:rPr lang="en-US" sz="3200" dirty="0">
                <a:solidFill>
                  <a:schemeClr val="bg1"/>
                </a:solidFill>
              </a:rPr>
              <a:t>of </a:t>
            </a:r>
            <a:r>
              <a:rPr lang="en-US" sz="3200" i="1" dirty="0">
                <a:solidFill>
                  <a:schemeClr val="bg1"/>
                </a:solidFill>
              </a:rPr>
              <a:t>selection sorts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152039" y="2529145"/>
            <a:ext cx="4943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2. Example of </a:t>
            </a:r>
            <a:r>
              <a:rPr lang="en-US" sz="3200" i="1" dirty="0">
                <a:solidFill>
                  <a:schemeClr val="bg1"/>
                </a:solidFill>
              </a:rPr>
              <a:t>selection </a:t>
            </a:r>
            <a:r>
              <a:rPr lang="en-US" sz="3200" i="1" dirty="0" smtClean="0">
                <a:solidFill>
                  <a:schemeClr val="bg1"/>
                </a:solidFill>
              </a:rPr>
              <a:t>sorts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152037" y="3719497"/>
            <a:ext cx="87513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4. Advantages and disadvantages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52037" y="4320409"/>
            <a:ext cx="4943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5. Q&amp;A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152037" y="3113920"/>
            <a:ext cx="49439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3</a:t>
            </a:r>
            <a:r>
              <a:rPr lang="en-US" sz="3200" dirty="0">
                <a:solidFill>
                  <a:schemeClr val="bg1"/>
                </a:solidFill>
              </a:rPr>
              <a:t>. </a:t>
            </a:r>
            <a:r>
              <a:rPr lang="en-US" sz="3200" i="1" dirty="0" smtClean="0">
                <a:solidFill>
                  <a:schemeClr val="bg1"/>
                </a:solidFill>
              </a:rPr>
              <a:t>Selection </a:t>
            </a:r>
            <a:r>
              <a:rPr lang="en-US" sz="3200" i="1" dirty="0">
                <a:solidFill>
                  <a:schemeClr val="bg1"/>
                </a:solidFill>
              </a:rPr>
              <a:t>sorts </a:t>
            </a:r>
            <a:r>
              <a:rPr lang="en-US" sz="3200" dirty="0" smtClean="0">
                <a:solidFill>
                  <a:schemeClr val="bg1"/>
                </a:solidFill>
              </a:rPr>
              <a:t>algorithm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3146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7969 -0.341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984" y="-1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  <p:bldP spid="10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729648" y="947451"/>
            <a:ext cx="5706738" cy="1487277"/>
          </a:xfrm>
          <a:prstGeom prst="round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75620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1. Introduce of </a:t>
            </a:r>
            <a:r>
              <a:rPr lang="en-US" sz="4800" i="1" dirty="0">
                <a:solidFill>
                  <a:schemeClr val="bg1"/>
                </a:solidFill>
              </a:rPr>
              <a:t>selection sorts</a:t>
            </a:r>
            <a:endParaRPr lang="en-US" sz="4800" i="1" dirty="0">
              <a:solidFill>
                <a:schemeClr val="bg1"/>
              </a:solidFill>
            </a:endParaRPr>
          </a:p>
        </p:txBody>
      </p:sp>
      <p:pic>
        <p:nvPicPr>
          <p:cNvPr id="28" name="Picture 2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6774" y="3817345"/>
            <a:ext cx="3782460" cy="20656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817783" y="969484"/>
            <a:ext cx="550843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solidFill>
                  <a:schemeClr val="bg1"/>
                </a:solidFill>
              </a:rPr>
              <a:t>Define:</a:t>
            </a:r>
          </a:p>
          <a:p>
            <a:pPr algn="just"/>
            <a:r>
              <a:rPr lang="en-US" dirty="0">
                <a:solidFill>
                  <a:schemeClr val="bg1"/>
                </a:solidFill>
              </a:rPr>
              <a:t>The selection sort algorithm sorts an array by repeatedly finding the minimum element (considering ascending order) from unsorted part and putting it at the beginning.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351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756207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1. Introduce of </a:t>
            </a:r>
            <a:r>
              <a:rPr lang="en-US" sz="4800" i="1" dirty="0">
                <a:solidFill>
                  <a:schemeClr val="bg1"/>
                </a:solidFill>
              </a:rPr>
              <a:t>selection sorts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433234" y="3347635"/>
            <a:ext cx="2727702" cy="36932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375328" y="3347633"/>
            <a:ext cx="6015925" cy="3693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5153210" y="2826567"/>
            <a:ext cx="214392" cy="1410345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2743719" y="3347628"/>
            <a:ext cx="4571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4814314" y="3347631"/>
            <a:ext cx="45719" cy="3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2441118" y="3347628"/>
            <a:ext cx="296332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4862135" y="3347628"/>
            <a:ext cx="298801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1054407" y="3347077"/>
            <a:ext cx="45719" cy="369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1100126" y="3347628"/>
            <a:ext cx="291127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n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5683466" y="3347074"/>
            <a:ext cx="45719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5375328" y="3347628"/>
            <a:ext cx="303303" cy="369332"/>
          </a:xfrm>
          <a:prstGeom prst="rect">
            <a:avLst/>
          </a:prstGeom>
          <a:solidFill>
            <a:srgbClr val="FF0000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k</a:t>
            </a:r>
            <a:endParaRPr lang="en-US" dirty="0"/>
          </a:p>
        </p:txBody>
      </p:sp>
      <p:cxnSp>
        <p:nvCxnSpPr>
          <p:cNvPr id="29" name="Straight Arrow Connector 28"/>
          <p:cNvCxnSpPr/>
          <p:nvPr/>
        </p:nvCxnSpPr>
        <p:spPr>
          <a:xfrm>
            <a:off x="2441118" y="4141694"/>
            <a:ext cx="2712092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5375328" y="4141694"/>
            <a:ext cx="6015925" cy="0"/>
          </a:xfrm>
          <a:prstGeom prst="straightConnector1">
            <a:avLst/>
          </a:prstGeom>
          <a:ln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433204" y="3828075"/>
            <a:ext cx="143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129011" y="3774474"/>
            <a:ext cx="143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Unsorted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3526141" y="3480369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3718891" y="3480369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3903597" y="3480368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/>
          <p:cNvSpPr/>
          <p:nvPr/>
        </p:nvSpPr>
        <p:spPr>
          <a:xfrm>
            <a:off x="8272392" y="3480368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8465142" y="3480368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8649848" y="3480367"/>
            <a:ext cx="102739" cy="10273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1548752" y="4899683"/>
            <a:ext cx="58312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_Find the smallest element from the unsorted </a:t>
            </a:r>
            <a:r>
              <a:rPr lang="en-US" dirty="0" err="1" smtClean="0">
                <a:solidFill>
                  <a:schemeClr val="bg1"/>
                </a:solidFill>
              </a:rPr>
              <a:t>sublist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putting it at the beginning</a:t>
            </a:r>
          </a:p>
          <a:p>
            <a:r>
              <a:rPr lang="en-US" dirty="0">
                <a:solidFill>
                  <a:schemeClr val="bg1"/>
                </a:solidFill>
              </a:rPr>
              <a:t>_The imaginary wall: between two </a:t>
            </a:r>
            <a:r>
              <a:rPr lang="en-US" dirty="0" err="1" smtClean="0">
                <a:solidFill>
                  <a:schemeClr val="bg1"/>
                </a:solidFill>
              </a:rPr>
              <a:t>sublists</a:t>
            </a:r>
            <a:r>
              <a:rPr lang="en-US" dirty="0" smtClean="0">
                <a:solidFill>
                  <a:schemeClr val="bg1"/>
                </a:solidFill>
              </a:rPr>
              <a:t>.  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_Repeat until the unsorted list is empty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7089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23662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29952" y="2568388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906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286359" y="-480447"/>
            <a:ext cx="0" cy="76561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286359" y="0"/>
            <a:ext cx="290669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800" dirty="0" smtClean="0">
                <a:solidFill>
                  <a:schemeClr val="bg1"/>
                </a:solidFill>
              </a:rPr>
              <a:t>2. Example</a:t>
            </a:r>
            <a:endParaRPr lang="en-US" sz="4800" i="1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23662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96416" y="2898182"/>
            <a:ext cx="821410" cy="82141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1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45023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68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90710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8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71646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24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728519" y="2898182"/>
            <a:ext cx="821410" cy="82141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32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4329952" y="2568388"/>
            <a:ext cx="293709" cy="1573306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26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417</TotalTime>
  <Words>517</Words>
  <Application>Microsoft Office PowerPoint</Application>
  <PresentationFormat>Widescreen</PresentationFormat>
  <Paragraphs>178</Paragraphs>
  <Slides>28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.VnVogue</vt:lpstr>
      <vt:lpstr>Arial</vt:lpstr>
      <vt:lpstr>Calibri</vt:lpstr>
      <vt:lpstr>Calibri Light</vt:lpstr>
      <vt:lpstr>inherit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Thanh Trung</cp:lastModifiedBy>
  <cp:revision>37</cp:revision>
  <dcterms:created xsi:type="dcterms:W3CDTF">2021-10-06T15:11:51Z</dcterms:created>
  <dcterms:modified xsi:type="dcterms:W3CDTF">2021-10-07T03:26:04Z</dcterms:modified>
</cp:coreProperties>
</file>